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  <p:sldId id="266" r:id="rId7"/>
    <p:sldId id="268" r:id="rId8"/>
    <p:sldId id="269" r:id="rId9"/>
    <p:sldId id="263" r:id="rId10"/>
    <p:sldId id="264" r:id="rId11"/>
    <p:sldId id="265" r:id="rId12"/>
    <p:sldId id="267" r:id="rId13"/>
    <p:sldId id="272" r:id="rId14"/>
    <p:sldId id="273" r:id="rId15"/>
    <p:sldId id="274" r:id="rId16"/>
    <p:sldId id="275" r:id="rId17"/>
    <p:sldId id="270" r:id="rId18"/>
    <p:sldId id="271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91543B-FA7E-461A-9063-55EEED46C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F8FA5D-F9D9-4C0C-87E6-6D00DEF91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15C509-1CF8-49FB-A57F-A078A9A4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717275-1F6D-44C2-8256-13224E2E8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4D854F-7475-414E-9D9D-27594ED5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84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FFD0B-FECA-4FC3-A9C2-15DFE3D6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0D0932-DAF7-47E9-B614-AF3DF2ED8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003EB8-BEEF-4CB8-81F4-CE8D2683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986B05-0406-4385-AAF0-99F81160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5D58BC-3C94-4683-AEBA-9726175F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82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FD8CFFF-2CF4-4479-9266-95D88DF07A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359B5F6-C075-47D1-8FDE-135C78703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D15FF5-A3A6-47B9-8D22-9B6A676D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211FF9-9666-48F0-91BA-D946BE19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C3AEA2-E882-4ACA-9CFF-4B688D35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97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17812-C479-49C7-BE54-2131415F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AEB808-8C42-4A57-A0B6-C778F78B6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5B8C12-9CBB-482C-A0F4-76B94877F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20C31B-267E-4ECF-97FE-96448A5A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738439-711D-4C85-89F5-A74B5168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917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21764-6E0A-43B7-BC79-7D5E8D63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F9986A-27E0-4239-AC45-45864CE20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1E8AC-2EED-4259-BE40-6967671A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1922A9-81D0-41CF-81F9-1652448B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1083DD-49CA-4EDF-BBC2-20BDD6628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7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CB5F8-0537-418D-A1B9-4986D1AD4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22161C-5484-4458-AC28-1877652EA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8248F7-E78D-4EE6-94D9-5FE2DDC71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B99CBE-F0F0-4292-8967-E84D1D49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000EEC-A3FB-4690-83C3-65C97A81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A5BB6F-CC23-45DC-B45B-4EA9B4C7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97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30522-63D6-4E65-80B6-4B6FEBD5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86F7879-F68D-4530-BA7B-2F9F1D6F7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9CF1DD2-707D-4525-9C16-5376DCB8B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7B65751-5954-4144-8576-62F22EEDB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3E59721-FB59-4C6C-A1C4-8AF619F9E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DBDE217-BD20-4080-8763-72538E1C9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51D96DB-CE37-484E-AFB7-DB7151514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6E734BB-2491-4978-9EEF-CB145532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84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77800-038D-45C8-ACA4-1BB97D4A9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93E8BB-C4F6-4DB5-994E-6E661B21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C3F9F17-F7F3-43B2-B20C-05928FF1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097B47-9DD3-4F95-B66F-27C238BCD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28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183CA64-AA8C-42F5-AC68-B3C3884D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649B39F-D190-4814-A8D1-D334ADDA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52F0B3-BE95-47A5-AFCB-A729ECE1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72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DEAA9-5652-4E28-9534-0AB87CD91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8428D4-84A9-41D2-A412-355E6A890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8FAF29A-0280-4AE7-9E92-3821DE8E0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CF7011-7663-4130-BFAC-BEF68F7A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B84811-1096-4EF1-9D52-B14F6F88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DAEB37-2D56-48E4-8969-E0616D42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64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28298-FA53-476A-9D66-25C38C44B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536CE42-969B-4FD1-A4E6-AABA4FEB9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D7B01E-8C3A-4E32-B55A-1F22DD00E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ABEA5D-7B9E-4DD5-8A2E-7406D57F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1F876EA-334C-4687-8F55-3D2F4C31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39B9A9-1222-4686-B27F-922B9584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30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2C234E8-8F08-431F-BC6E-144AF112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B2142C-A6AB-449E-B217-B1220D738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DAA133-B50A-41AD-A755-8BF24D41D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BF7C6-D3B7-4DE5-93B6-27CD2296726A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E89E00-794F-4846-A572-B56A8E026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B612FD-3047-4D01-AFC9-E373547B3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F5B91-FDE6-4E87-A09C-5C7A6A7ABD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47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2FC43-90A6-416D-9A95-E39E4330A2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4.4 Rekenen met de mol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F5E1A6-94CC-4954-954E-13B7C6CB7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674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Bereken de massa van 0,045 </a:t>
                </a:r>
                <a:r>
                  <a:rPr lang="nl-NL" dirty="0" err="1"/>
                  <a:t>kmol</a:t>
                </a:r>
                <a:r>
                  <a:rPr lang="nl-NL" dirty="0"/>
                  <a:t> KOH (molaire massa = 56,11 g/mol).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KOH = 56,11 g/mol = 56,11 kg/</a:t>
                </a:r>
                <a:r>
                  <a:rPr lang="nl-NL" dirty="0" err="1">
                    <a:solidFill>
                      <a:srgbClr val="FF0000"/>
                    </a:solidFill>
                  </a:rPr>
                  <a:t>kmol</a:t>
                </a:r>
                <a:r>
                  <a:rPr lang="nl-NL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=0,045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56,11=2,52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81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Bereken de massa van 0,75 </a:t>
                </a:r>
                <a:r>
                  <a:rPr lang="nl-NL" dirty="0" err="1"/>
                  <a:t>mmol</a:t>
                </a:r>
                <a:r>
                  <a:rPr lang="nl-NL" dirty="0"/>
                  <a:t> </a:t>
                </a:r>
                <a:r>
                  <a:rPr lang="nl-NL" dirty="0" err="1"/>
                  <a:t>MgO</a:t>
                </a:r>
                <a:r>
                  <a:rPr lang="nl-NL" dirty="0"/>
                  <a:t> (molaire massa = 40,31 g/mol).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</a:t>
                </a:r>
                <a:r>
                  <a:rPr lang="nl-NL" dirty="0" err="1">
                    <a:solidFill>
                      <a:srgbClr val="FF0000"/>
                    </a:solidFill>
                  </a:rPr>
                  <a:t>MgO</a:t>
                </a:r>
                <a:r>
                  <a:rPr lang="nl-NL" dirty="0">
                    <a:solidFill>
                      <a:srgbClr val="FF0000"/>
                    </a:solidFill>
                  </a:rPr>
                  <a:t> = 40,31 g/mol = 40,31 mg/</a:t>
                </a:r>
                <a:r>
                  <a:rPr lang="nl-NL" dirty="0" err="1">
                    <a:solidFill>
                      <a:srgbClr val="FF0000"/>
                    </a:solidFill>
                  </a:rPr>
                  <a:t>mmol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=0,75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40,31=30,23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620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AF173-8377-4C87-B2AD-224B2B71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 23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EC70DE-23CD-4354-862B-185E5BCEE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 de massa van de volgende hoeveelheden stof :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2,5 mol koolstof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0,755 mol koolstofdioxide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2,3 mol koolstofdioxide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2,3 mol Na</a:t>
            </a:r>
            <a:r>
              <a:rPr lang="nl-NL" baseline="-25000" dirty="0"/>
              <a:t>2</a:t>
            </a:r>
            <a:r>
              <a:rPr lang="nl-NL" dirty="0"/>
              <a:t>SO</a:t>
            </a:r>
            <a:r>
              <a:rPr lang="nl-NL" baseline="-25000" dirty="0"/>
              <a:t>4</a:t>
            </a:r>
            <a:endParaRPr lang="nl-NL" dirty="0"/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5,4 x 10</a:t>
            </a:r>
            <a:r>
              <a:rPr lang="nl-NL" baseline="30000" dirty="0"/>
              <a:t>-2</a:t>
            </a:r>
            <a:r>
              <a:rPr lang="nl-NL" dirty="0"/>
              <a:t> </a:t>
            </a:r>
            <a:r>
              <a:rPr lang="nl-NL" dirty="0" err="1"/>
              <a:t>kmol</a:t>
            </a:r>
            <a:r>
              <a:rPr lang="nl-NL" dirty="0"/>
              <a:t> kalium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4,66 x 10</a:t>
            </a:r>
            <a:r>
              <a:rPr lang="nl-NL" baseline="30000" dirty="0"/>
              <a:t>-3</a:t>
            </a:r>
            <a:r>
              <a:rPr lang="nl-NL" dirty="0"/>
              <a:t> mol KI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9,23 </a:t>
            </a:r>
            <a:r>
              <a:rPr lang="nl-NL" dirty="0" err="1"/>
              <a:t>mmol</a:t>
            </a:r>
            <a:r>
              <a:rPr lang="nl-NL" dirty="0"/>
              <a:t> druivensuiker (C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867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nl-NL" dirty="0"/>
                  <a:t>2,5 mol koolstof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 = 12,01 g/mol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=2,5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nl-NL">
                        <a:solidFill>
                          <a:srgbClr val="FF0000"/>
                        </a:solidFill>
                      </a:rPr>
                      <m:t>12,01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=30,025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b) 0,755 mol koolstofdioxide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 = 1 x 12,01 + 2 x 16,00 = 44,01 g/mol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0,755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44,01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99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c) 2,3 mol koolstofdioxide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 = 1 x 12,01 + 2 x 16,00 = 44,01 g/mol 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=2,3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44,01=101,223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d) 2,3 mol Na</a:t>
                </a:r>
                <a:r>
                  <a:rPr lang="nl-NL" baseline="-25000" dirty="0"/>
                  <a:t>2</a:t>
                </a:r>
                <a:r>
                  <a:rPr lang="nl-NL" dirty="0"/>
                  <a:t>SO</a:t>
                </a:r>
                <a:r>
                  <a:rPr lang="nl-NL" baseline="-25000" dirty="0"/>
                  <a:t>4</a:t>
                </a: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Na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SO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4</a:t>
                </a:r>
                <a:r>
                  <a:rPr lang="nl-NL" dirty="0">
                    <a:solidFill>
                      <a:srgbClr val="FF0000"/>
                    </a:solidFill>
                  </a:rPr>
                  <a:t> = 2 x 22,99 + 1 x 32,06 + 4 x 16,00 = 141,98 g/mol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2,3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141,98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326,554 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18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e) 5,4 x 10</a:t>
                </a:r>
                <a:r>
                  <a:rPr lang="nl-NL" baseline="30000" dirty="0"/>
                  <a:t>-2</a:t>
                </a:r>
                <a:r>
                  <a:rPr lang="nl-NL" dirty="0"/>
                  <a:t> </a:t>
                </a:r>
                <a:r>
                  <a:rPr lang="nl-NL" dirty="0" err="1"/>
                  <a:t>kmol</a:t>
                </a:r>
                <a:r>
                  <a:rPr lang="nl-NL" dirty="0"/>
                  <a:t> kalium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K = 39,10 g/mol = 39,10 kg/</a:t>
                </a:r>
                <a:r>
                  <a:rPr lang="nl-NL" dirty="0" err="1">
                    <a:solidFill>
                      <a:srgbClr val="FF0000"/>
                    </a:solidFill>
                  </a:rPr>
                  <a:t>kmol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5,4 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 10-2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39,10=2,11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f) 4,66 x 10</a:t>
                </a:r>
                <a:r>
                  <a:rPr lang="nl-NL" baseline="30000" dirty="0"/>
                  <a:t>-3</a:t>
                </a:r>
                <a:r>
                  <a:rPr lang="nl-NL" dirty="0"/>
                  <a:t> mol KI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KI = 1 x 39,10 + 1 x 126,9 = 166 g/mol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4,66 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 10-3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166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0,77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45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/>
                  <a:t>g) 9,23 </a:t>
                </a:r>
                <a:r>
                  <a:rPr lang="nl-NL" dirty="0" err="1"/>
                  <a:t>mmol</a:t>
                </a:r>
                <a:r>
                  <a:rPr lang="nl-NL" dirty="0"/>
                  <a:t> druivensuiker (C</a:t>
                </a:r>
                <a:r>
                  <a:rPr lang="nl-NL" baseline="-25000" dirty="0"/>
                  <a:t>6</a:t>
                </a:r>
                <a:r>
                  <a:rPr lang="nl-NL" dirty="0"/>
                  <a:t>H</a:t>
                </a:r>
                <a:r>
                  <a:rPr lang="nl-NL" baseline="-25000" dirty="0"/>
                  <a:t>12</a:t>
                </a:r>
                <a:r>
                  <a:rPr lang="nl-NL" dirty="0"/>
                  <a:t>O</a:t>
                </a:r>
                <a:r>
                  <a:rPr lang="nl-NL" baseline="-25000" dirty="0"/>
                  <a:t>6</a:t>
                </a:r>
                <a:r>
                  <a:rPr lang="nl-NL" dirty="0"/>
                  <a:t>)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6</a:t>
                </a:r>
                <a:r>
                  <a:rPr lang="nl-NL" dirty="0">
                    <a:solidFill>
                      <a:srgbClr val="FF0000"/>
                    </a:solidFill>
                  </a:rPr>
                  <a:t>H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12</a:t>
                </a:r>
                <a:r>
                  <a:rPr lang="nl-NL" dirty="0">
                    <a:solidFill>
                      <a:srgbClr val="FF0000"/>
                    </a:solidFill>
                  </a:rPr>
                  <a:t>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6</a:t>
                </a:r>
                <a:r>
                  <a:rPr lang="nl-NL" dirty="0">
                    <a:solidFill>
                      <a:srgbClr val="FF0000"/>
                    </a:solidFill>
                  </a:rPr>
                  <a:t> = 6 x 12,01 + 12 x 1,008 + 6 x 16,00 = 180,156  g/mol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6</a:t>
                </a:r>
                <a:r>
                  <a:rPr lang="nl-NL" dirty="0">
                    <a:solidFill>
                      <a:srgbClr val="FF0000"/>
                    </a:solidFill>
                  </a:rPr>
                  <a:t>H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12</a:t>
                </a:r>
                <a:r>
                  <a:rPr lang="nl-NL" dirty="0">
                    <a:solidFill>
                      <a:srgbClr val="FF0000"/>
                    </a:solidFill>
                  </a:rPr>
                  <a:t>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6</a:t>
                </a:r>
                <a:r>
                  <a:rPr lang="nl-NL" dirty="0">
                    <a:solidFill>
                      <a:srgbClr val="FF0000"/>
                    </a:solidFill>
                  </a:rPr>
                  <a:t> = 180,156  mg/</a:t>
                </a:r>
                <a:r>
                  <a:rPr lang="nl-NL" dirty="0" err="1">
                    <a:solidFill>
                      <a:srgbClr val="FF0000"/>
                    </a:solidFill>
                  </a:rPr>
                  <a:t>mmol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=9,23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>
                        <a:solidFill>
                          <a:srgbClr val="FF0000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rgbClr val="FF0000"/>
                        </a:solidFill>
                      </a:rPr>
                      <m:t>80,156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=1662,84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=1,7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837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588C4-D680-4489-A769-5D11FE481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 24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1EDF65D-FC0E-4429-B256-BA281F3609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nl-NL" dirty="0"/>
                  <a:t>Een massa van 18,9 g melkzuur komt overeen met 0,21 mol. Bereken de molaire massa van melkzuur.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𝑚𝑎𝑠𝑠𝑎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𝑚𝑜𝑙𝑎𝑖𝑟𝑒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𝑚𝑎𝑠𝑠𝑎</m:t>
                          </m:r>
                        </m:den>
                      </m:f>
                    </m:oMath>
                  </m:oMathPara>
                </a14:m>
                <a:endParaRPr lang="nl-NL" b="0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𝑚𝑎𝑠𝑠𝑎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𝑎𝑎𝑛𝑡𝑎𝑙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</m:oMath>
                  </m:oMathPara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18,9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1EDF65D-FC0E-4429-B256-BA281F3609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27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4588C4-D680-4489-A769-5D11FE481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 25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1EDF65D-FC0E-4429-B256-BA281F3609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nl-NL" dirty="0"/>
                  <a:t>Een hoeveelheid van 0,150 mol van het rattengif </a:t>
                </a:r>
                <a:r>
                  <a:rPr lang="nl-NL" dirty="0" err="1"/>
                  <a:t>zinkfosfide</a:t>
                </a:r>
                <a:r>
                  <a:rPr lang="nl-NL" dirty="0"/>
                  <a:t> heeft een massa van 38,7 g. Bereken de molaire massa van </a:t>
                </a:r>
                <a:r>
                  <a:rPr lang="nl-NL" dirty="0" err="1"/>
                  <a:t>zinkfosfide</a:t>
                </a:r>
                <a:r>
                  <a:rPr lang="nl-NL" dirty="0"/>
                  <a:t>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𝑚𝑎𝑠𝑠𝑎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𝑚𝑜𝑙𝑎𝑖𝑟𝑒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𝑚𝑎𝑠𝑠𝑎</m:t>
                          </m:r>
                        </m:den>
                      </m:f>
                    </m:oMath>
                  </m:oMathPara>
                </a14:m>
                <a:endParaRPr lang="nl-NL" b="0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𝑚𝑎𝑠𝑠𝑎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𝑎𝑎𝑛𝑡𝑎𝑙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den>
                      </m:f>
                    </m:oMath>
                  </m:oMathPara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38,7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1EDF65D-FC0E-4429-B256-BA281F3609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3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+ nieuw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/>
                  <a:t>1 mol = 6 x 10</a:t>
                </a:r>
                <a:r>
                  <a:rPr lang="nl-NL" baseline="30000" dirty="0"/>
                  <a:t>23</a:t>
                </a: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De molaire massa 	= de massa van 6 x 10</a:t>
                </a:r>
                <a:r>
                  <a:rPr lang="nl-NL" baseline="30000" dirty="0"/>
                  <a:t>23</a:t>
                </a:r>
                <a:r>
                  <a:rPr lang="nl-NL" baseline="-25000" dirty="0"/>
                  <a:t>  </a:t>
                </a:r>
                <a:r>
                  <a:rPr lang="nl-NL" dirty="0"/>
                  <a:t>moleculen</a:t>
                </a:r>
              </a:p>
              <a:p>
                <a:pPr marL="0" indent="0">
                  <a:buNone/>
                </a:pPr>
                <a:r>
                  <a:rPr lang="nl-NL" dirty="0"/>
                  <a:t>			= bepalen door de massa van een molecuul in u 				bepalen en daarna in g/mol zetten.</a:t>
                </a:r>
              </a:p>
              <a:p>
                <a:pPr marL="0" indent="0">
                  <a:buNone/>
                </a:pPr>
                <a:r>
                  <a:rPr lang="nl-NL" dirty="0"/>
                  <a:t>Som oplossen.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00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nl-NL" dirty="0"/>
                  <a:t>Bereken hoeveel mol </a:t>
                </a:r>
                <a:r>
                  <a:rPr lang="nl-NL" dirty="0" err="1"/>
                  <a:t>NaCl</a:t>
                </a:r>
                <a:r>
                  <a:rPr lang="nl-NL" dirty="0"/>
                  <a:t> aanwezig is in 120 g van deze stof.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</a:t>
                </a:r>
                <a:r>
                  <a:rPr lang="nl-NL" dirty="0" err="1">
                    <a:solidFill>
                      <a:srgbClr val="FF0000"/>
                    </a:solidFill>
                  </a:rPr>
                  <a:t>NaCl</a:t>
                </a:r>
                <a:r>
                  <a:rPr lang="nl-NL" dirty="0">
                    <a:solidFill>
                      <a:srgbClr val="FF0000"/>
                    </a:solidFill>
                  </a:rPr>
                  <a:t> = 1 x 22,99 + 1 x 35,45 = 58,44 g / mol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58,44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=2,05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05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Bereken hoeveel </a:t>
                </a:r>
                <a:r>
                  <a:rPr lang="nl-NL" dirty="0" err="1"/>
                  <a:t>kilomol</a:t>
                </a:r>
                <a:r>
                  <a:rPr lang="nl-NL" dirty="0"/>
                  <a:t> </a:t>
                </a:r>
                <a:r>
                  <a:rPr lang="nl-NL" dirty="0" err="1"/>
                  <a:t>kmol</a:t>
                </a:r>
                <a:r>
                  <a:rPr lang="nl-NL" dirty="0"/>
                  <a:t> Al</a:t>
                </a:r>
                <a:r>
                  <a:rPr lang="nl-NL" baseline="-25000" dirty="0"/>
                  <a:t>2</a:t>
                </a:r>
                <a:r>
                  <a:rPr lang="nl-NL" dirty="0"/>
                  <a:t>O</a:t>
                </a:r>
                <a:r>
                  <a:rPr lang="nl-NL" baseline="-25000" dirty="0"/>
                  <a:t>3</a:t>
                </a:r>
                <a:r>
                  <a:rPr lang="nl-NL" dirty="0"/>
                  <a:t> aanwezig is in 32 kg van deze stof.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Al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3</a:t>
                </a:r>
                <a:r>
                  <a:rPr lang="nl-NL" dirty="0">
                    <a:solidFill>
                      <a:srgbClr val="FF0000"/>
                    </a:solidFill>
                  </a:rPr>
                  <a:t> = 2 x 26,98 + 3 x 16,00 = 101,96 g / mol =101,96 kg / </a:t>
                </a:r>
                <a:r>
                  <a:rPr lang="nl-NL" dirty="0" err="1">
                    <a:solidFill>
                      <a:srgbClr val="FF0000"/>
                    </a:solidFill>
                  </a:rPr>
                  <a:t>kmol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m:t>101,96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=0,31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𝑘𝑚𝑜𝑙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2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01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Berekenen hoeveel </a:t>
                </a:r>
                <a:r>
                  <a:rPr lang="nl-NL" dirty="0" err="1"/>
                  <a:t>mmol</a:t>
                </a:r>
                <a:r>
                  <a:rPr lang="nl-NL" dirty="0"/>
                  <a:t> CaF</a:t>
                </a:r>
                <a:r>
                  <a:rPr lang="nl-NL" baseline="-25000" dirty="0"/>
                  <a:t>2</a:t>
                </a:r>
                <a:r>
                  <a:rPr lang="nl-NL" dirty="0"/>
                  <a:t> (molaire massa = 78,08 g/mol) aanwezig is in 53 mg van deze stof.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CaF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 </a:t>
                </a:r>
                <a:r>
                  <a:rPr lang="nl-NL" dirty="0">
                    <a:solidFill>
                      <a:srgbClr val="FF0000"/>
                    </a:solidFill>
                  </a:rPr>
                  <a:t>= 78,08 g/mol= 78,08 mg/</a:t>
                </a:r>
                <a:r>
                  <a:rPr lang="nl-NL" dirty="0" err="1">
                    <a:solidFill>
                      <a:srgbClr val="FF0000"/>
                    </a:solidFill>
                  </a:rPr>
                  <a:t>mmol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53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78.08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=0,68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𝑚𝑚𝑜𝑙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 r="-17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16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9FDA5-12CF-4BB3-B501-4FDD8D543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 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E32C82-F79D-4008-B8CA-55E05F0AA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 het aantal mol in :</a:t>
            </a:r>
          </a:p>
          <a:p>
            <a:pPr marL="514350" indent="-514350">
              <a:buAutoNum type="alphaLcPeriod"/>
            </a:pPr>
            <a:r>
              <a:rPr lang="nl-NL" dirty="0"/>
              <a:t>2,324 g Ag</a:t>
            </a:r>
            <a:r>
              <a:rPr lang="nl-NL" baseline="-25000" dirty="0"/>
              <a:t>2</a:t>
            </a:r>
            <a:r>
              <a:rPr lang="nl-NL" dirty="0"/>
              <a:t>S</a:t>
            </a:r>
          </a:p>
          <a:p>
            <a:pPr marL="514350" indent="-514350">
              <a:buAutoNum type="alphaLcPeriod"/>
            </a:pPr>
            <a:r>
              <a:rPr lang="nl-NL" dirty="0"/>
              <a:t>0,46 g </a:t>
            </a:r>
            <a:r>
              <a:rPr lang="nl-NL" dirty="0" err="1"/>
              <a:t>difosforpentaoxide</a:t>
            </a:r>
            <a:endParaRPr lang="nl-NL" dirty="0"/>
          </a:p>
          <a:p>
            <a:pPr marL="514350" indent="-514350">
              <a:buAutoNum type="alphaLcPeriod"/>
            </a:pPr>
            <a:r>
              <a:rPr lang="nl-NL" dirty="0"/>
              <a:t>1,69 kg PbO</a:t>
            </a:r>
            <a:r>
              <a:rPr lang="nl-NL" baseline="-25000" dirty="0"/>
              <a:t>2</a:t>
            </a:r>
            <a:endParaRPr lang="nl-NL" dirty="0"/>
          </a:p>
          <a:p>
            <a:pPr marL="514350" indent="-514350">
              <a:buAutoNum type="alphaLcPeriod"/>
            </a:pPr>
            <a:r>
              <a:rPr lang="nl-NL" dirty="0"/>
              <a:t>0,15 mg calcium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820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243CE-61E1-41E1-A892-153780FF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22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3E2D8AA-E585-422E-8284-BAA804F53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a) 2,324 g Ag</a:t>
                </a:r>
                <a:r>
                  <a:rPr lang="nl-NL" baseline="-25000" dirty="0"/>
                  <a:t>2</a:t>
                </a:r>
                <a:r>
                  <a:rPr lang="nl-NL" dirty="0"/>
                  <a:t>S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Ag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S 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nl-NL" dirty="0">
                    <a:solidFill>
                      <a:srgbClr val="FF0000"/>
                    </a:solidFill>
                  </a:rPr>
                  <a:t>= 2 x 107,9 + 1 x 32,06 = 247,86 g /mol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m:t>2,324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m:t>24</m:t>
                          </m:r>
                          <m:r>
                            <a:rPr lang="nl-NL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7,86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nl-NL" dirty="0" smtClean="0">
                          <a:solidFill>
                            <a:srgbClr val="FF0000"/>
                          </a:solidFill>
                        </a:rPr>
                        <m:t>0,009 </m:t>
                      </m:r>
                      <m:r>
                        <m:rPr>
                          <m:sty m:val="p"/>
                        </m:rPr>
                        <a:rPr lang="nl-NL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</m:oMath>
                  </m:oMathPara>
                </a14:m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b) 0,46 g </a:t>
                </a:r>
                <a:r>
                  <a:rPr lang="nl-NL" dirty="0" err="1"/>
                  <a:t>difosforpentaoxide</a:t>
                </a: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P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5</a:t>
                </a:r>
                <a:r>
                  <a:rPr lang="nl-NL" dirty="0">
                    <a:solidFill>
                      <a:srgbClr val="FF0000"/>
                    </a:solidFill>
                  </a:rPr>
                  <a:t> 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nl-NL" dirty="0">
                    <a:solidFill>
                      <a:srgbClr val="FF0000"/>
                    </a:solidFill>
                  </a:rPr>
                  <a:t>= 2 x 30,97 + 5 x 16,00 = 141,94 g /mol</a:t>
                </a: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dirty="0" smtClean="0">
                            <a:solidFill>
                              <a:srgbClr val="FF0000"/>
                            </a:solidFill>
                          </a:rPr>
                          <m:t>0,46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dirty="0" smtClean="0">
                            <a:solidFill>
                              <a:srgbClr val="FF0000"/>
                            </a:solidFill>
                          </a:rPr>
                          <m:t>141,94</m:t>
                        </m:r>
                      </m:den>
                    </m:f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0,00</m:t>
                    </m:r>
                    <m:r>
                      <m:rPr>
                        <m:nor/>
                      </m:rPr>
                      <a:rPr lang="nl-NL" b="0" i="0" dirty="0" smtClean="0">
                        <a:solidFill>
                          <a:srgbClr val="FF0000"/>
                        </a:solidFill>
                      </a:rPr>
                      <m:t>324</m:t>
                    </m:r>
                    <m:r>
                      <m:rPr>
                        <m:nor/>
                      </m:rPr>
                      <a:rPr lang="nl-NL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sty m:val="p"/>
                      </m:rPr>
                      <a:rPr lang="nl-NL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mol</m:t>
                    </m:r>
                  </m:oMath>
                </a14:m>
                <a:r>
                  <a:rPr lang="nl-NL" b="0" dirty="0">
                    <a:solidFill>
                      <a:srgbClr val="FF0000"/>
                    </a:solidFill>
                  </a:rPr>
                  <a:t> = 3,24mmol</a:t>
                </a:r>
              </a:p>
              <a:p>
                <a:pPr marL="0" indent="0">
                  <a:buNone/>
                </a:pPr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3E2D8AA-E585-422E-8284-BAA804F53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25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70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243CE-61E1-41E1-A892-153780FF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22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3E2D8AA-E585-422E-8284-BAA804F534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c) 1,69 kg PbO</a:t>
                </a:r>
                <a:r>
                  <a:rPr lang="nl-NL" baseline="-25000" dirty="0"/>
                  <a:t>2</a:t>
                </a: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PbO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 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nl-NL" dirty="0">
                    <a:solidFill>
                      <a:srgbClr val="FF0000"/>
                    </a:solidFill>
                  </a:rPr>
                  <a:t>= 1 x 207,2 + 2 x 16,00 = 239,2 g /mol= 239,2 kg /</a:t>
                </a:r>
                <a:r>
                  <a:rPr lang="nl-NL" dirty="0" err="1">
                    <a:solidFill>
                      <a:srgbClr val="FF0000"/>
                    </a:solidFill>
                  </a:rPr>
                  <a:t>kmol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1,69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m:t>24</m:t>
                          </m:r>
                          <m:r>
                            <a:rPr lang="nl-NL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7,86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nl-NL" dirty="0" smtClean="0">
                          <a:solidFill>
                            <a:srgbClr val="FF0000"/>
                          </a:solidFill>
                        </a:rPr>
                        <m:t>0,009 </m:t>
                      </m:r>
                      <m:r>
                        <m:rPr>
                          <m:sty m:val="p"/>
                        </m:rPr>
                        <a:rPr lang="nl-NL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</m:oMath>
                  </m:oMathPara>
                </a14:m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d) 0,15 mg calcium</a:t>
                </a:r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Ca 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nl-NL" dirty="0">
                    <a:solidFill>
                      <a:srgbClr val="FF0000"/>
                    </a:solidFill>
                  </a:rPr>
                  <a:t>= 1 x 40,08 = 40,08 g /mol = 40,08 mg /</a:t>
                </a:r>
                <a:r>
                  <a:rPr lang="nl-NL" dirty="0" err="1">
                    <a:solidFill>
                      <a:srgbClr val="FF0000"/>
                    </a:solidFill>
                  </a:rPr>
                  <a:t>mmol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b="0" i="0" dirty="0" smtClean="0">
                              <a:solidFill>
                                <a:srgbClr val="FF0000"/>
                              </a:solidFill>
                            </a:rPr>
                            <m:t>0,15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40,08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nl-NL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0,00374</m:t>
                      </m:r>
                      <m:r>
                        <m:rPr>
                          <m:nor/>
                        </m:rPr>
                        <a:rPr lang="nl-NL" dirty="0" smtClean="0">
                          <a:solidFill>
                            <a:srgbClr val="FF000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nl-NL" b="0" i="0" dirty="0" smtClean="0">
                          <a:solidFill>
                            <a:srgbClr val="FF0000"/>
                          </a:solidFill>
                        </a:rPr>
                        <m:t>m</m:t>
                      </m:r>
                      <m:r>
                        <m:rPr>
                          <m:sty m:val="p"/>
                        </m:rPr>
                        <a:rPr lang="nl-NL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</m:oMath>
                  </m:oMathPara>
                </a14:m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b="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3E2D8AA-E585-422E-8284-BAA804F534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2" t="-15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46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6129D-F8C9-4BA5-B14E-222A915D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nl-NL" dirty="0"/>
                  <a:t>Bereken de massa van 8,300 mol Na</a:t>
                </a:r>
                <a:r>
                  <a:rPr lang="nl-NL" baseline="-25000" dirty="0"/>
                  <a:t>3</a:t>
                </a:r>
                <a:r>
                  <a:rPr lang="nl-NL" dirty="0"/>
                  <a:t>PO</a:t>
                </a:r>
                <a:r>
                  <a:rPr lang="nl-NL" baseline="-25000" dirty="0"/>
                  <a:t>4</a:t>
                </a:r>
                <a:r>
                  <a:rPr lang="nl-NL" dirty="0"/>
                  <a:t> (</a:t>
                </a:r>
                <a:r>
                  <a:rPr lang="nl-NL" dirty="0" err="1"/>
                  <a:t>molairemassa</a:t>
                </a:r>
                <a:r>
                  <a:rPr lang="nl-NL" dirty="0"/>
                  <a:t> = 163,9 g/mol).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Stap 1: Bereken de molaire massa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M Na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3</a:t>
                </a:r>
                <a:r>
                  <a:rPr lang="nl-NL" dirty="0">
                    <a:solidFill>
                      <a:srgbClr val="FF0000"/>
                    </a:solidFill>
                  </a:rPr>
                  <a:t>PO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4 </a:t>
                </a:r>
                <a:r>
                  <a:rPr lang="nl-NL" dirty="0">
                    <a:solidFill>
                      <a:srgbClr val="FF0000"/>
                    </a:solidFill>
                  </a:rPr>
                  <a:t>= 163,9 g/mol</a:t>
                </a:r>
              </a:p>
              <a:p>
                <a:pPr marL="0" indent="0">
                  <a:buNone/>
                </a:pP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/>
                  <a:t>Stap 2: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𝑎𝑎𝑛𝑡𝑎𝑙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𝑚𝑜𝑙𝑎𝑖𝑟𝑒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𝑎𝑎𝑛𝑡𝑎𝑙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𝑚𝑜𝑙𝑎𝑖𝑟𝑒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b="0" dirty="0">
                    <a:solidFill>
                      <a:srgbClr val="FF0000"/>
                    </a:solidFill>
                  </a:rPr>
                  <a:t>Massa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=8,3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163,9=1360,37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F2813679-64E5-42C3-8A2A-F9FA7074A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343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1067</Words>
  <Application>Microsoft Office PowerPoint</Application>
  <PresentationFormat>Breedbeeld</PresentationFormat>
  <Paragraphs>181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Kantoorthema</vt:lpstr>
      <vt:lpstr>4.4 Rekenen met de mol</vt:lpstr>
      <vt:lpstr>Herhaling + nieuw</vt:lpstr>
      <vt:lpstr>Voorbeeld 1</vt:lpstr>
      <vt:lpstr>Voorbeeld 2</vt:lpstr>
      <vt:lpstr>Voorbeeld 3</vt:lpstr>
      <vt:lpstr>Opgave 22</vt:lpstr>
      <vt:lpstr>Uitwerking 22</vt:lpstr>
      <vt:lpstr>Uitwerking 22</vt:lpstr>
      <vt:lpstr>Voorbeeld 4</vt:lpstr>
      <vt:lpstr>Voorbeeld 5</vt:lpstr>
      <vt:lpstr>Voorbeeld 6</vt:lpstr>
      <vt:lpstr>Opgave 23</vt:lpstr>
      <vt:lpstr>Uitwerking 23</vt:lpstr>
      <vt:lpstr>Uitwerking 23</vt:lpstr>
      <vt:lpstr>Uitwerking 23</vt:lpstr>
      <vt:lpstr>Uitwerking 23</vt:lpstr>
      <vt:lpstr>Opgave 24</vt:lpstr>
      <vt:lpstr>Opgave 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Rekenen met de mol</dc:title>
  <dc:creator>Kleijnen, JJC (Janny) de</dc:creator>
  <cp:lastModifiedBy>Kleijnen, JJC (Janny) de</cp:lastModifiedBy>
  <cp:revision>9</cp:revision>
  <dcterms:created xsi:type="dcterms:W3CDTF">2021-03-22T07:57:06Z</dcterms:created>
  <dcterms:modified xsi:type="dcterms:W3CDTF">2021-03-22T09:09:26Z</dcterms:modified>
</cp:coreProperties>
</file>